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Molded Case Circuit Breaker (MCCB)</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Air Circuit Breaker (ACB)</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Miniature Circuit Breaker (MCB)</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RCCB (Residual Current Circuit Breaker)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Molded Case Circuit Breaker (MCCB)</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Air Circuit Breaker (ACB)</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Miniature Circuit Breaker (MCB)</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RCCB (Residual Current Circuit Breaker)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Molded Case Circuit Breaker (MCCB)</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Air Circuit Breaker (ACB)</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Miniature Circuit Breaker (MCB)</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RCCB (Residual Current Circuit Breaker)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By Type: Molded Case Circuit Breaker (MCCB), Air Circuit Breaker (ACB), Miniature Circuit Breaker (MCB), RCCB (Residual Current Circuit Breaker), Others
By By Application: Industrial, Commercial, Residential
By By End Use: Transportation, Data Centres, Battery Systems, Solar Systems, Others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LOW VOLTAGE DC CIRCUIT BREAKER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Electrotechnical Commission (IEC)</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Power Electronics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(IEEE)</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Power Delivery</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National Electrical Manufacturers Association (NEMA)</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Power Systems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Committee for Electrotechnical Standardization (CENELEC)</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Smart Grid</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Electric Power Systems Research</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LOW VOLTAGE DC CIRCUIT BREAKER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Low Voltage DC Circuit Breaker Market is valued at USD 1.52 Billion in 2024, and is expected to reach USD 2.47 Billion by 2032. The market shows a steady CAGR of 6.24% from 2025 to 2032. Rapid electrification, renewable integration, and safety regulations drive demand for low-voltage DC circuit breakers; innovation in fast-trip semiconductor devices and modular architectures fuels competitive differentiation among major players. Adoption in data centers, EV charging, and microgrids accelerates, while standardization, supply-chain resilience, and interoperability shape strategic partnerships and long-term growth prospects.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LOW VOLTAGE DC CIRCUIT BREAKER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1.52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2.47</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Renewable Energy Integration: Expansion of solar PV, battery storage, microgrids and embedded generation increases demand for robust low-voltage DC protection, driving adoption of DC circuit breakers that deliver safety, fast fault interruption and efficiency while enabling bidirectional power flows and simplified DC distribution across utilities, commercial and residential sectors globally.
Electrification of Transportation: Rapid growth of electric vehicles, e-buses and charging infrastructure increases DC power demand at local and fleet levels, necessitating reliable low-voltage DC protection. DC circuit breakers enable safe fast interruption, selective isolation, and integration with DC fast chargers and vehicle-to-grid systems, supporting grid resilience and operational scalability.</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LOW VOLTAGE DC CIRCUIT BREAKER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LOW VOLTAGE DC CIRCUIT BREAKER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1.52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LOW VOLTAGE DC CIRCUIT BREAKER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Expansion of distributed renewable generation and electrified transport drives demand for low voltage DC circuit breakers, particularly in applications where direct DC distribution improves efficiency. Solar photovoltaic arrays, battery energy storage systems and electric vehicle charging hubs increasingly use DC switching to reduce conversion losses. Industry leaders such as Tesla, Siemens and ABB are developing specialized DC protection solutions for these environments. Utilities and commercial developers value improved safety and reliability from DC breakers in microgrids and building electrification projects.
Stringent safety requirements and the unique behavior of DC arcs make robust low voltage DC circuit breakers essential for modern electrical systems. DC arcs do not naturally extinguish at AC zero crossings, so protection must rapidly interrupt persistent faults to prevent fire and equipment damage. Standards guide deployment in critical infrastructure such as data centers, telecom base stations and transit charging depots. Manufacturers like Schneider Electric and Eaton incorporate advanced arc interruption and fault detection features to meet operator expectations.
Electrification of transport and expansion of fast charging infrastructure elevate need for reliable low voltage DC circuit breakers across charging networks and onboard vehicle systems. DC protection simplifies integration of battery packs with power electronics in buses, cars and commercial fleets, improving fault isolation. Rail systems and maritime electrification also leverage DC protection to secure traction and auxiliary circuits. Suppliers such as ABB and Delta Electronics collaborate with manufacturers and operators to ensure compatibility and safe operation in mobility applications.
Advances in power semiconductor switching, sensors and control algorithms enable intelligent low voltage DC circuit breakers with faster response and reduced wear, unlocking new architectural options for distribution networks. Smart breakers can provide remote diagnostics, communication with energy management systems and enable predictive maintenance used by utilities and commercial operators. Hyperscale data centers and renewable developers trial smart DC protection to improve uptime. Suppliers partner with grid operators and integrators to validate interoperability and operational benefits in real deployment scenarios.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Adoption of Renewable Energy and Electrified Infrastructure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Modern DC energy networks increasingly require rapid, bidirectional fault interruption to manage reverse power flows from battery storage, electric vehicle charging, and microgrids. This trend is driven by proliferation of distributed storage such as residential and commercial battery systems and the emergence of DC-native facilities like hyperscale data centers. Industry players including ABB and Siemens have developed and tested DC breaker prototypes tailored to these conditions, demonstrating the technical feasibility and importance of faster protection devices in complex DC topologies.
Regulatory evolution and harmonized safety standards are accelerating demand for certified low voltage DC circuit breakers across industries. Standards organizations such as IEC and UL have increasingly engaged in defining test protocols and safety requirements for DC switchgear, responding to applications in telecommunications, shipboard electrification, and aerospace. Operators prioritize certified protection devices to satisfy safety audits and insurance underwriting. Equipment manufacturers cite active participation in standards committees as a strategic priority, ensuring products meet emerging compliance expectations in real-world deployments.
Advances in power semiconductor technology, notably silicon carbide and gallium nitride devices, are reshaping DC protection requirements and enabling more compact, responsive circuit breakers. These wide-bandgap components, used in EV inverters and commercial DC fast chargers, permit higher switching speeds and thermal resilience, which protection systems must accommodate. Manufacturers such as Wolfspeed and Infineon are supplying components that influence breaker topology. As architectures evolve, breaker designers collaborate with semiconductor suppliers to optimize coordination, ensuring interruption performance matches power electronics characteristics.
Digitalization and IoT-enabled monitoring are transforming circuit breakers into intelligent protection and asset management nodes at the DC grid edge. Embedded sensors, communications interfaces, and analytics enable predictive maintenance, remote reconfiguration, and fault forensics, valued by data center operators, telecom carriers, and microgrid managers. Vendors like Schneider Electric and ABB integrate communication protocols familiar to utility automation, supporting orchestration and rapid response. This functional convergence increases demand for breakers that combine reliable interruption with real-time visibility and lifecycle management capabilities.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Growing Demand for Fast, Bidirectional DC Protection Systems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LOW VOLTAGE DC CIRCUIT BREAKER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3637280"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BY TYPE</a:t>
            </a:r>
          </a:p>
        </p:txBody>
      </p:sp>
      <p:sp>
        <p:nvSpPr>
          <p:cNvPr id="51" name="Rectangle 50"/>
          <p:cNvSpPr/>
          <p:nvPr/>
        </p:nvSpPr>
        <p:spPr>
          <a:xfrm>
            <a:off x="457200" y="2103120"/>
            <a:ext cx="3637280"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Molded Case Circuit Breaker (MCCB)</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Air Circuit Breaker (ACB)</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Miniature Circuit Breaker (MCB)</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RCCB (Residual Current Circuit Breaker)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2" name="Rounded Rectangle 51"/>
          <p:cNvSpPr/>
          <p:nvPr/>
        </p:nvSpPr>
        <p:spPr>
          <a:xfrm>
            <a:off x="4277360" y="1828800"/>
            <a:ext cx="3637280"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BY APPLICATION</a:t>
            </a:r>
          </a:p>
        </p:txBody>
      </p:sp>
      <p:sp>
        <p:nvSpPr>
          <p:cNvPr id="53" name="Rectangle 52"/>
          <p:cNvSpPr/>
          <p:nvPr/>
        </p:nvSpPr>
        <p:spPr>
          <a:xfrm>
            <a:off x="4277360" y="2103120"/>
            <a:ext cx="363728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Industrial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Commercial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Residential</a:t>
            </a:r>
          </a:p>
        </p:txBody>
      </p:sp>
      <p:sp>
        <p:nvSpPr>
          <p:cNvPr id="54" name="Rounded Rectangle 53"/>
          <p:cNvSpPr/>
          <p:nvPr/>
        </p:nvSpPr>
        <p:spPr>
          <a:xfrm>
            <a:off x="8097520" y="1828800"/>
            <a:ext cx="3637280"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BY END USE</a:t>
            </a:r>
          </a:p>
        </p:txBody>
      </p:sp>
      <p:sp>
        <p:nvSpPr>
          <p:cNvPr id="55" name="Rectangle 54"/>
          <p:cNvSpPr/>
          <p:nvPr/>
        </p:nvSpPr>
        <p:spPr>
          <a:xfrm>
            <a:off x="8097520" y="2103120"/>
            <a:ext cx="3637280"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Data Centres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Battery Systems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Solar Systems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Integration of low voltage DC circuit breakers faces technical and regulatory complexity that restricts adoption. DC arc interruption requires different contact geometry and quenching techniques than AC, and many manufacturers like ABB and Eaton have developed proprietary solutions that are not always interoperable. Codes and standards frequently lag behind innovation, creating uncertainty for system designers. Utilities and data center operators therefore hesitate to standardize on one vendor, preferring familiar AC protection strategies despite DC efficiency advantages and installation costs overall.
Safety and maintenance challenges form a significant restraint because DC faults can sustain arcs without natural current zero crossing, complicating protection. Field technicians require new training and tools to install and service DC breakers safely, increasing operational risk for installers and owners. Insurance underwriters and certification bodies have expressed caution, slowing approvals for deployments in buildings and transport applications. Manufacturers such as Schneider Electric and Mersen emphasize rigorous testing, yet real world operational experience remains limited in many regions globally.
Supply chain constraints and component specialization hinder widespread availability of low voltage DC breakers. critical materials and semiconductor components used in electronic trip units are subject to lead times and sourcing variability, affecting manufacturers such as Siemens and Eaton. Integration into renewable arrays and battery modules requires coordination with battery makers and inverter manufacturers, complicating procurement. Project planners cite difficulties procuring compatible breakers for microgrids and electric vehicle charging hubs, leading to delayed implementations and reliance on interim protective measures.
Market fragmentation across applications from commercial buildings to telecom shelters complicates product standardization and increases engineering overhead. Many existing facilities are built around alternating current distribution, so retrofitting low voltage DC requires rewiring, protection redesign, and retraining of maintenance staff. Industrial operators and shipbuilders report longer project timelines when integrating DC breakers into legacy systems, prompting reliance on bespoke solutions from vendors such as ABB and Schneider Electric. This bespoke approach reduces procurement efficiency and economies of scale across industry.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Complex Integration and Standardization Challenges in LVDC Systems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LOW VOLTAGE DC CIRCUIT BREAKER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Technology Analysis
Trade Analysis
Patent Analysis
Raw Material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LOW VOLTAGE DC CIRCUIT BREAKER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By Type
By By Application
By By End Use</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BY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LOW VOLTAGE DC CIRCUIT BREAKER MARKET SIZE,  BY BY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68372">
                <a:tc>
                  <a:txBody>
                    <a:bodyPr/>
                    <a:lstStyle/>
                    <a:p>
                      <a:pPr algn="ctr">
                        <a:defRPr sz="800" b="1">
                          <a:latin typeface="Poppins Bold"/>
                        </a:defRPr>
                      </a:pPr>
                      <a:r>
                        <a:t>Molded Case Circuit Breaker (MCCB)</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Air Circuit Breaker (ACB)</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Miniature Circuit Breaker (MCB)</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RCCB (Residual Current Circuit Breaker)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LOW VOLTAGE DC CIRCUIT BREAKER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LOW VOLTAGE DC CIRCUIT BREAKER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BY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LOW VOLTAGE DC CIRCUIT BREAKER MARKET SIZE,  BY BY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68372">
                <a:tc>
                  <a:txBody>
                    <a:bodyPr/>
                    <a:lstStyle/>
                    <a:p>
                      <a:pPr algn="ctr">
                        <a:defRPr sz="800" b="1">
                          <a:latin typeface="Poppins Bold"/>
                        </a:defRPr>
                      </a:pPr>
                      <a:r>
                        <a:t>Molded Case Circuit Breaker (MCCB)</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Air Circuit Breaker (ACB)</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Miniature Circuit Breaker (MCB)</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RCCB (Residual Current Circuit Breaker)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BY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LOW VOLTAGE DC CIRCUIT BREAKER MARKET SIZE,  BY BY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68372">
                <a:tc>
                  <a:txBody>
                    <a:bodyPr/>
                    <a:lstStyle/>
                    <a:p>
                      <a:pPr algn="ctr">
                        <a:defRPr sz="800" b="1">
                          <a:latin typeface="Poppins Bold"/>
                        </a:defRPr>
                      </a:pPr>
                      <a:r>
                        <a:t>Molded Case Circuit Breaker (MCCB)</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Air Circuit Breaker (ACB)</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Miniature Circuit Breaker (MCB)</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RCCB (Residual Current Circuit Breaker)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LOW VOLTAGE DC CIRCUIT BREAKER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LOW VOLTAGE DC CIRCUIT BREAKER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Low Voltage DC Circuit Breaker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Mitsubishi Electric Corporation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Japan</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149,134</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34.73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1921</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LOW VOLTAGE DC CIRCUIT BREAKER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MITSUBISHI ELECTRIC CORPORATION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1921</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Japan</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34.73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149,134</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mitsubishielectric.com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Mitsubishi Electric Corporation develops and supplies low-voltage DC circuit protection under its low-voltage power distribution portfolio, including NF-HD DC molded case circuit breakers up to 1000 VDC for photovoltaic, energy storage, EV charging and data center DC distribution. The company addresses international standards (IEC/UL) and offers region-specific variants and accessories, including shunt trip, auxiliary contacts and measuring display options. Its strategy connects factory automation, power distribution and digital monitoring to enable safer, more efficient electrical systems. Recent actions include investment in silicon carbide power technology and enhancements to selection tools and breaker-integrated metering. Sales and technical support are delivered through channels spanning the Americas, EMEA and Asia-Pacific.</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NF-HD DC molded case circuit breakers provide reliable protection for low-voltage direct-current systems in PV arrays, battery energy storage, EV charging and data center DC buses. Ratings span 63–800A and 600–1000 VDC, with high breaking capacity, reverse-connection capability, modular accessories, and IEC/UL compliance. Optional monitoring enables energy and fault visibility.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NF-HD DC Molded Case Circuit Breaker Series (up to 1000 VDC)</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MITSUBISHI ELECTRIC CORPORATION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MITSUBISHI ELECTRIC CORPORATION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MITSUBISHI ELECTRIC CORPORATION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MITSUBISHI ELECTRIC CORPORATION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LOW VOLTAGE DC CIRCUIT BREAKER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Technology Analysis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Trade Analysis</a:t>
                      </a:r>
                    </a:p>
                  </a:txBody>
                  <a:tcPr>
                    <a:noFill/>
                    <a:lnL>
                      <a:noFill/>
                    </a:lnL>
                    <a:lnR>
                      <a:noFill/>
                    </a:lnR>
                    <a:lnT>
                      <a:noFill/>
                    </a:lnT>
                    <a:lnB>
                      <a:noFill/>
                    </a:lnB>
                  </a:tcPr>
                </a:tc>
                <a:tc>
                  <a:txBody>
                    <a:bodyPr/>
                    <a:lstStyle/>
                    <a:p>
                      <a:pPr>
                        <a:defRPr sz="1100" b="0">
                          <a:solidFill>
                            <a:srgbClr val="000000"/>
                          </a:solidFill>
                          <a:latin typeface="Poppins"/>
                        </a:defRPr>
                      </a:pPr>
                      <a:r>
                        <a:t>          8.4. Solar Systems</a:t>
                      </a:r>
                    </a:p>
                  </a:txBody>
                  <a:tcPr>
                    <a:noFill/>
                    <a:lnL>
                      <a:noFill/>
                    </a:lnL>
                    <a:lnR>
                      <a:noFill/>
                    </a:lnR>
                    <a:lnT>
                      <a:noFill/>
                    </a:lnT>
                    <a:lnB>
                      <a:noFill/>
                    </a:lnB>
                  </a:tcPr>
                </a:tc>
              </a:tr>
              <a:tr h="322729">
                <a:tc>
                  <a:txBody>
                    <a:bodyPr/>
                    <a:lstStyle/>
                    <a:p>
                      <a:pPr>
                        <a:defRPr sz="1100" b="0">
                          <a:solidFill>
                            <a:srgbClr val="000000"/>
                          </a:solidFill>
                          <a:latin typeface="Poppins"/>
                        </a:defRPr>
                      </a:pPr>
                      <a:r>
                        <a:t>          5.11. Patent Analysis</a:t>
                      </a:r>
                    </a:p>
                  </a:txBody>
                  <a:tcPr>
                    <a:noFill/>
                    <a:lnL>
                      <a:noFill/>
                    </a:lnL>
                    <a:lnR>
                      <a:noFill/>
                    </a:lnR>
                    <a:lnT>
                      <a:noFill/>
                    </a:lnT>
                    <a:lnB>
                      <a:noFill/>
                    </a:lnB>
                  </a:tcPr>
                </a:tc>
                <a:tc>
                  <a:txBody>
                    <a:bodyPr/>
                    <a:lstStyle/>
                    <a:p>
                      <a:pPr>
                        <a:defRPr sz="1100" b="0">
                          <a:solidFill>
                            <a:srgbClr val="000000"/>
                          </a:solidFill>
                          <a:latin typeface="Poppins"/>
                        </a:defRPr>
                      </a:pPr>
                      <a:r>
                        <a:t>          8.5. Others</a:t>
                      </a:r>
                    </a:p>
                  </a:txBody>
                  <a:tcPr>
                    <a:noFill/>
                    <a:lnL>
                      <a:noFill/>
                    </a:lnL>
                    <a:lnR>
                      <a:noFill/>
                    </a:lnR>
                    <a:lnT>
                      <a:noFill/>
                    </a:lnT>
                    <a:lnB>
                      <a:noFill/>
                    </a:lnB>
                  </a:tcPr>
                </a:tc>
              </a:tr>
              <a:tr h="322729">
                <a:tc>
                  <a:txBody>
                    <a:bodyPr/>
                    <a:lstStyle/>
                    <a:p>
                      <a:pPr>
                        <a:defRPr sz="1100" b="0">
                          <a:solidFill>
                            <a:srgbClr val="000000"/>
                          </a:solidFill>
                          <a:latin typeface="Poppins"/>
                        </a:defRPr>
                      </a:pPr>
                      <a:r>
                        <a:t>          5.12. Raw Material Analysis</a:t>
                      </a:r>
                    </a:p>
                  </a:txBody>
                  <a:tcPr>
                    <a:noFill/>
                    <a:lnL>
                      <a:noFill/>
                    </a:lnL>
                    <a:lnR>
                      <a:noFill/>
                    </a:lnR>
                    <a:lnT>
                      <a:noFill/>
                    </a:lnT>
                    <a:lnB>
                      <a:noFill/>
                    </a:lnB>
                  </a:tcPr>
                </a:tc>
                <a:tc>
                  <a:txBody>
                    <a:bodyPr/>
                    <a:lstStyle/>
                    <a:p>
                      <a:pPr>
                        <a:defRPr sz="1100" b="1">
                          <a:solidFill>
                            <a:srgbClr val="7030A0"/>
                          </a:solidFill>
                          <a:latin typeface="Poppins"/>
                        </a:defRPr>
                      </a:pPr>
                      <a:r>
                        <a:t>9. Global Global Low Voltage DC Circuit Breaker Market Size by Region (2019-2032)</a:t>
                      </a:r>
                    </a:p>
                  </a:txBody>
                  <a:tcPr>
                    <a:noFill/>
                    <a:lnL>
                      <a:noFill/>
                    </a:lnL>
                    <a:lnR>
                      <a:noFill/>
                    </a:lnR>
                    <a:lnT>
                      <a:noFill/>
                    </a:lnT>
                    <a:lnB>
                      <a:noFill/>
                    </a:lnB>
                  </a:tcPr>
                </a:tc>
              </a:tr>
              <a:tr h="322729">
                <a:tc>
                  <a:txBody>
                    <a:bodyPr/>
                    <a:lstStyle/>
                    <a:p>
                      <a:pPr>
                        <a:defRPr sz="1100" b="1">
                          <a:solidFill>
                            <a:srgbClr val="7030A0"/>
                          </a:solidFill>
                          <a:latin typeface="Poppins"/>
                        </a:defRPr>
                      </a:pPr>
                      <a:r>
                        <a:t>6. Global Low Voltage DC Circuit Breaker Market Size by By Type (2019-2032)</a:t>
                      </a:r>
                    </a:p>
                  </a:txBody>
                  <a:tcPr>
                    <a:noFill/>
                    <a:lnL>
                      <a:noFill/>
                    </a:lnL>
                    <a:lnR>
                      <a:noFill/>
                    </a:lnR>
                    <a:lnT>
                      <a:noFill/>
                    </a:lnT>
                    <a:lnB>
                      <a:noFill/>
                    </a:lnB>
                  </a:tcPr>
                </a:tc>
                <a:tc>
                  <a:txBody>
                    <a:bodyPr/>
                    <a:lstStyle/>
                    <a:p>
                      <a:pPr>
                        <a:defRPr sz="1100" b="0">
                          <a:solidFill>
                            <a:srgbClr val="000000"/>
                          </a:solidFill>
                          <a:latin typeface="Poppins"/>
                        </a:defRPr>
                      </a:pPr>
                      <a:r>
                        <a:t>          9.1. North America (By By Type, By By Application, By By End Use)</a:t>
                      </a:r>
                    </a:p>
                  </a:txBody>
                  <a:tcPr>
                    <a:noFill/>
                    <a:lnL>
                      <a:noFill/>
                    </a:lnL>
                    <a:lnR>
                      <a:noFill/>
                    </a:lnR>
                    <a:lnT>
                      <a:noFill/>
                    </a:lnT>
                    <a:lnB>
                      <a:noFill/>
                    </a:lnB>
                  </a:tcPr>
                </a:tc>
              </a:tr>
              <a:tr h="322729">
                <a:tc>
                  <a:txBody>
                    <a:bodyPr/>
                    <a:lstStyle/>
                    <a:p>
                      <a:pPr>
                        <a:defRPr sz="1100" b="0">
                          <a:solidFill>
                            <a:srgbClr val="000000"/>
                          </a:solidFill>
                          <a:latin typeface="Poppins"/>
                        </a:defRPr>
                      </a:pPr>
                      <a:r>
                        <a:t>          6.1. Molded Case Circuit Breaker (MCCB)</a:t>
                      </a:r>
                    </a:p>
                  </a:txBody>
                  <a:tcPr>
                    <a:noFill/>
                    <a:lnL>
                      <a:noFill/>
                    </a:lnL>
                    <a:lnR>
                      <a:noFill/>
                    </a:lnR>
                    <a:lnT>
                      <a:noFill/>
                    </a:lnT>
                    <a:lnB>
                      <a:noFill/>
                    </a:lnB>
                  </a:tcPr>
                </a:tc>
                <a:tc>
                  <a:txBody>
                    <a:bodyPr/>
                    <a:lstStyle/>
                    <a:p>
                      <a:pPr>
                        <a:defRPr sz="1100" b="0">
                          <a:solidFill>
                            <a:srgbClr val="000000"/>
                          </a:solidFill>
                          <a:latin typeface="Poppins"/>
                        </a:defRPr>
                      </a:pPr>
                      <a:r>
                        <a:t>                    9.1.1. US</a:t>
                      </a:r>
                    </a:p>
                  </a:txBody>
                  <a:tcPr>
                    <a:noFill/>
                    <a:lnL>
                      <a:noFill/>
                    </a:lnL>
                    <a:lnR>
                      <a:noFill/>
                    </a:lnR>
                    <a:lnT>
                      <a:noFill/>
                    </a:lnT>
                    <a:lnB>
                      <a:noFill/>
                    </a:lnB>
                  </a:tcPr>
                </a:tc>
              </a:tr>
              <a:tr h="322729">
                <a:tc>
                  <a:txBody>
                    <a:bodyPr/>
                    <a:lstStyle/>
                    <a:p>
                      <a:pPr>
                        <a:defRPr sz="1100" b="0">
                          <a:solidFill>
                            <a:srgbClr val="000000"/>
                          </a:solidFill>
                          <a:latin typeface="Poppins"/>
                        </a:defRPr>
                      </a:pPr>
                      <a:r>
                        <a:t>          6.2. Air Circuit Breaker (ACB)</a:t>
                      </a:r>
                    </a:p>
                  </a:txBody>
                  <a:tcPr>
                    <a:noFill/>
                    <a:lnL>
                      <a:noFill/>
                    </a:lnL>
                    <a:lnR>
                      <a:noFill/>
                    </a:lnR>
                    <a:lnT>
                      <a:noFill/>
                    </a:lnT>
                    <a:lnB>
                      <a:noFill/>
                    </a:lnB>
                  </a:tcPr>
                </a:tc>
                <a:tc>
                  <a:txBody>
                    <a:bodyPr/>
                    <a:lstStyle/>
                    <a:p>
                      <a:pPr>
                        <a:defRPr sz="1100" b="0">
                          <a:solidFill>
                            <a:srgbClr val="000000"/>
                          </a:solidFill>
                          <a:latin typeface="Poppins"/>
                        </a:defRPr>
                      </a:pPr>
                      <a:r>
                        <a:t>                    9.1.2. Canada</a:t>
                      </a:r>
                    </a:p>
                  </a:txBody>
                  <a:tcPr>
                    <a:noFill/>
                    <a:lnL>
                      <a:noFill/>
                    </a:lnL>
                    <a:lnR>
                      <a:noFill/>
                    </a:lnR>
                    <a:lnT>
                      <a:noFill/>
                    </a:lnT>
                    <a:lnB>
                      <a:noFill/>
                    </a:lnB>
                  </a:tcPr>
                </a:tc>
              </a:tr>
              <a:tr h="322729">
                <a:tc>
                  <a:txBody>
                    <a:bodyPr/>
                    <a:lstStyle/>
                    <a:p>
                      <a:pPr>
                        <a:defRPr sz="1100" b="0">
                          <a:solidFill>
                            <a:srgbClr val="000000"/>
                          </a:solidFill>
                          <a:latin typeface="Poppins"/>
                        </a:defRPr>
                      </a:pPr>
                      <a:r>
                        <a:t>          6.3. Miniature Circuit Breaker (MCB)</a:t>
                      </a:r>
                    </a:p>
                  </a:txBody>
                  <a:tcPr>
                    <a:noFill/>
                    <a:lnL>
                      <a:noFill/>
                    </a:lnL>
                    <a:lnR>
                      <a:noFill/>
                    </a:lnR>
                    <a:lnT>
                      <a:noFill/>
                    </a:lnT>
                    <a:lnB>
                      <a:noFill/>
                    </a:lnB>
                  </a:tcPr>
                </a:tc>
                <a:tc>
                  <a:txBody>
                    <a:bodyPr/>
                    <a:lstStyle/>
                    <a:p>
                      <a:pPr>
                        <a:defRPr sz="1100" b="0">
                          <a:solidFill>
                            <a:srgbClr val="000000"/>
                          </a:solidFill>
                          <a:latin typeface="Poppins"/>
                        </a:defRPr>
                      </a:pPr>
                      <a:r>
                        <a:t>          9.2. Europe (By By Type, By By Application, By By End Use)</a:t>
                      </a:r>
                    </a:p>
                  </a:txBody>
                  <a:tcPr>
                    <a:noFill/>
                    <a:lnL>
                      <a:noFill/>
                    </a:lnL>
                    <a:lnR>
                      <a:noFill/>
                    </a:lnR>
                    <a:lnT>
                      <a:noFill/>
                    </a:lnT>
                    <a:lnB>
                      <a:noFill/>
                    </a:lnB>
                  </a:tcPr>
                </a:tc>
              </a:tr>
              <a:tr h="322729">
                <a:tc>
                  <a:txBody>
                    <a:bodyPr/>
                    <a:lstStyle/>
                    <a:p>
                      <a:pPr>
                        <a:defRPr sz="1100" b="0">
                          <a:solidFill>
                            <a:srgbClr val="000000"/>
                          </a:solidFill>
                          <a:latin typeface="Poppins"/>
                        </a:defRPr>
                      </a:pPr>
                      <a:r>
                        <a:t>          6.4. RCCB (Residual Current Circuit Breaker)</a:t>
                      </a:r>
                    </a:p>
                  </a:txBody>
                  <a:tcPr>
                    <a:noFill/>
                    <a:lnL>
                      <a:noFill/>
                    </a:lnL>
                    <a:lnR>
                      <a:noFill/>
                    </a:lnR>
                    <a:lnT>
                      <a:noFill/>
                    </a:lnT>
                    <a:lnB>
                      <a:noFill/>
                    </a:lnB>
                  </a:tcPr>
                </a:tc>
                <a:tc>
                  <a:txBody>
                    <a:bodyPr/>
                    <a:lstStyle/>
                    <a:p>
                      <a:pPr>
                        <a:defRPr sz="1100" b="0">
                          <a:solidFill>
                            <a:srgbClr val="000000"/>
                          </a:solidFill>
                          <a:latin typeface="Poppins"/>
                        </a:defRPr>
                      </a:pPr>
                      <a:r>
                        <a:t>                    9.2.1. UK</a:t>
                      </a:r>
                    </a:p>
                  </a:txBody>
                  <a:tcPr>
                    <a:noFill/>
                    <a:lnL>
                      <a:noFill/>
                    </a:lnL>
                    <a:lnR>
                      <a:noFill/>
                    </a:lnR>
                    <a:lnT>
                      <a:noFill/>
                    </a:lnT>
                    <a:lnB>
                      <a:noFill/>
                    </a:lnB>
                  </a:tcPr>
                </a:tc>
              </a:tr>
              <a:tr h="322729">
                <a:tc>
                  <a:txBody>
                    <a:bodyPr/>
                    <a:lstStyle/>
                    <a:p>
                      <a:pPr>
                        <a:defRPr sz="1100" b="0">
                          <a:solidFill>
                            <a:srgbClr val="000000"/>
                          </a:solidFill>
                          <a:latin typeface="Poppins"/>
                        </a:defRPr>
                      </a:pPr>
                      <a:r>
                        <a:t>          6.5. Others</a:t>
                      </a:r>
                    </a:p>
                  </a:txBody>
                  <a:tcPr>
                    <a:noFill/>
                    <a:lnL>
                      <a:noFill/>
                    </a:lnL>
                    <a:lnR>
                      <a:noFill/>
                    </a:lnR>
                    <a:lnT>
                      <a:noFill/>
                    </a:lnT>
                    <a:lnB>
                      <a:noFill/>
                    </a:lnB>
                  </a:tcPr>
                </a:tc>
                <a:tc>
                  <a:txBody>
                    <a:bodyPr/>
                    <a:lstStyle/>
                    <a:p>
                      <a:pPr>
                        <a:defRPr sz="1100" b="0">
                          <a:solidFill>
                            <a:srgbClr val="000000"/>
                          </a:solidFill>
                          <a:latin typeface="Poppins"/>
                        </a:defRPr>
                      </a:pPr>
                      <a:r>
                        <a:t>                    9.2.2. Germany</a:t>
                      </a:r>
                    </a:p>
                  </a:txBody>
                  <a:tcPr>
                    <a:noFill/>
                    <a:lnL>
                      <a:noFill/>
                    </a:lnL>
                    <a:lnR>
                      <a:noFill/>
                    </a:lnR>
                    <a:lnT>
                      <a:noFill/>
                    </a:lnT>
                    <a:lnB>
                      <a:noFill/>
                    </a:lnB>
                  </a:tcPr>
                </a:tc>
              </a:tr>
              <a:tr h="322729">
                <a:tc>
                  <a:txBody>
                    <a:bodyPr/>
                    <a:lstStyle/>
                    <a:p>
                      <a:pPr>
                        <a:defRPr sz="1100" b="1">
                          <a:solidFill>
                            <a:srgbClr val="7030A0"/>
                          </a:solidFill>
                          <a:latin typeface="Poppins"/>
                        </a:defRPr>
                      </a:pPr>
                      <a:r>
                        <a:t>7. Global Low Voltage DC Circuit Breaker Market Size by By Application (2019-2032)</a:t>
                      </a:r>
                    </a:p>
                  </a:txBody>
                  <a:tcPr>
                    <a:noFill/>
                    <a:lnL>
                      <a:noFill/>
                    </a:lnL>
                    <a:lnR>
                      <a:noFill/>
                    </a:lnR>
                    <a:lnT>
                      <a:noFill/>
                    </a:lnT>
                    <a:lnB>
                      <a:noFill/>
                    </a:lnB>
                  </a:tcPr>
                </a:tc>
                <a:tc>
                  <a:txBody>
                    <a:bodyPr/>
                    <a:lstStyle/>
                    <a:p>
                      <a:pPr>
                        <a:defRPr sz="1100" b="0">
                          <a:solidFill>
                            <a:srgbClr val="000000"/>
                          </a:solidFill>
                          <a:latin typeface="Poppins"/>
                        </a:defRPr>
                      </a:pPr>
                      <a:r>
                        <a:t>                    9.2.3. Spain</a:t>
                      </a:r>
                    </a:p>
                  </a:txBody>
                  <a:tcPr>
                    <a:noFill/>
                    <a:lnL>
                      <a:noFill/>
                    </a:lnL>
                    <a:lnR>
                      <a:noFill/>
                    </a:lnR>
                    <a:lnT>
                      <a:noFill/>
                    </a:lnT>
                    <a:lnB>
                      <a:noFill/>
                    </a:lnB>
                  </a:tcPr>
                </a:tc>
              </a:tr>
              <a:tr h="322729">
                <a:tc>
                  <a:txBody>
                    <a:bodyPr/>
                    <a:lstStyle/>
                    <a:p>
                      <a:pPr>
                        <a:defRPr sz="1100" b="0">
                          <a:solidFill>
                            <a:srgbClr val="000000"/>
                          </a:solidFill>
                          <a:latin typeface="Poppins"/>
                        </a:defRPr>
                      </a:pPr>
                      <a:r>
                        <a:t>          7.1. Industrial</a:t>
                      </a:r>
                    </a:p>
                  </a:txBody>
                  <a:tcPr>
                    <a:noFill/>
                    <a:lnL>
                      <a:noFill/>
                    </a:lnL>
                    <a:lnR>
                      <a:noFill/>
                    </a:lnR>
                    <a:lnT>
                      <a:noFill/>
                    </a:lnT>
                    <a:lnB>
                      <a:noFill/>
                    </a:lnB>
                  </a:tcPr>
                </a:tc>
                <a:tc>
                  <a:txBody>
                    <a:bodyPr/>
                    <a:lstStyle/>
                    <a:p>
                      <a:pPr>
                        <a:defRPr sz="1100" b="0">
                          <a:solidFill>
                            <a:srgbClr val="000000"/>
                          </a:solidFill>
                          <a:latin typeface="Poppins"/>
                        </a:defRPr>
                      </a:pPr>
                      <a:r>
                        <a:t>                    9.2.4. France</a:t>
                      </a:r>
                    </a:p>
                  </a:txBody>
                  <a:tcPr>
                    <a:noFill/>
                    <a:lnL>
                      <a:noFill/>
                    </a:lnL>
                    <a:lnR>
                      <a:noFill/>
                    </a:lnR>
                    <a:lnT>
                      <a:noFill/>
                    </a:lnT>
                    <a:lnB>
                      <a:noFill/>
                    </a:lnB>
                  </a:tcPr>
                </a:tc>
              </a:tr>
              <a:tr h="322729">
                <a:tc>
                  <a:txBody>
                    <a:bodyPr/>
                    <a:lstStyle/>
                    <a:p>
                      <a:pPr>
                        <a:defRPr sz="1100" b="0">
                          <a:solidFill>
                            <a:srgbClr val="000000"/>
                          </a:solidFill>
                          <a:latin typeface="Poppins"/>
                        </a:defRPr>
                      </a:pPr>
                      <a:r>
                        <a:t>          7.2. Commercial</a:t>
                      </a:r>
                    </a:p>
                  </a:txBody>
                  <a:tcPr>
                    <a:noFill/>
                    <a:lnL>
                      <a:noFill/>
                    </a:lnL>
                    <a:lnR>
                      <a:noFill/>
                    </a:lnR>
                    <a:lnT>
                      <a:noFill/>
                    </a:lnT>
                    <a:lnB>
                      <a:noFill/>
                    </a:lnB>
                  </a:tcPr>
                </a:tc>
                <a:tc>
                  <a:txBody>
                    <a:bodyPr/>
                    <a:lstStyle/>
                    <a:p>
                      <a:pPr>
                        <a:defRPr sz="1100" b="0">
                          <a:solidFill>
                            <a:srgbClr val="000000"/>
                          </a:solidFill>
                          <a:latin typeface="Poppins"/>
                        </a:defRPr>
                      </a:pPr>
                      <a:r>
                        <a:t>                    9.2.5. Italy</a:t>
                      </a:r>
                    </a:p>
                  </a:txBody>
                  <a:tcPr>
                    <a:noFill/>
                    <a:lnL>
                      <a:noFill/>
                    </a:lnL>
                    <a:lnR>
                      <a:noFill/>
                    </a:lnR>
                    <a:lnT>
                      <a:noFill/>
                    </a:lnT>
                    <a:lnB>
                      <a:noFill/>
                    </a:lnB>
                  </a:tcPr>
                </a:tc>
              </a:tr>
              <a:tr h="322729">
                <a:tc>
                  <a:txBody>
                    <a:bodyPr/>
                    <a:lstStyle/>
                    <a:p>
                      <a:pPr>
                        <a:defRPr sz="1100" b="0">
                          <a:solidFill>
                            <a:srgbClr val="000000"/>
                          </a:solidFill>
                          <a:latin typeface="Poppins"/>
                        </a:defRPr>
                      </a:pPr>
                      <a:r>
                        <a:t>          7.3. Residential</a:t>
                      </a:r>
                    </a:p>
                  </a:txBody>
                  <a:tcPr>
                    <a:noFill/>
                    <a:lnL>
                      <a:noFill/>
                    </a:lnL>
                    <a:lnR>
                      <a:noFill/>
                    </a:lnR>
                    <a:lnT>
                      <a:noFill/>
                    </a:lnT>
                    <a:lnB>
                      <a:noFill/>
                    </a:lnB>
                  </a:tcPr>
                </a:tc>
                <a:tc>
                  <a:txBody>
                    <a:bodyPr/>
                    <a:lstStyle/>
                    <a:p>
                      <a:pPr>
                        <a:defRPr sz="1100" b="0">
                          <a:solidFill>
                            <a:srgbClr val="000000"/>
                          </a:solidFill>
                          <a:latin typeface="Poppins"/>
                        </a:defRPr>
                      </a:pPr>
                      <a:r>
                        <a:t>                    9.2.6. Rest of Europe</a:t>
                      </a:r>
                    </a:p>
                  </a:txBody>
                  <a:tcPr>
                    <a:noFill/>
                    <a:lnL>
                      <a:noFill/>
                    </a:lnL>
                    <a:lnR>
                      <a:noFill/>
                    </a:lnR>
                    <a:lnT>
                      <a:noFill/>
                    </a:lnT>
                    <a:lnB>
                      <a:noFill/>
                    </a:lnB>
                  </a:tcPr>
                </a:tc>
              </a:tr>
              <a:tr h="322729">
                <a:tc>
                  <a:txBody>
                    <a:bodyPr/>
                    <a:lstStyle/>
                    <a:p>
                      <a:pPr>
                        <a:defRPr sz="1100" b="1">
                          <a:solidFill>
                            <a:srgbClr val="7030A0"/>
                          </a:solidFill>
                          <a:latin typeface="Poppins"/>
                        </a:defRPr>
                      </a:pPr>
                      <a:r>
                        <a:t>8. Global Low Voltage DC Circuit Breaker Market Size by By End Use (2019-2032)</a:t>
                      </a:r>
                    </a:p>
                  </a:txBody>
                  <a:tcPr>
                    <a:noFill/>
                    <a:lnL>
                      <a:noFill/>
                    </a:lnL>
                    <a:lnR>
                      <a:noFill/>
                    </a:lnR>
                    <a:lnT>
                      <a:noFill/>
                    </a:lnT>
                    <a:lnB>
                      <a:noFill/>
                    </a:lnB>
                  </a:tcPr>
                </a:tc>
                <a:tc>
                  <a:txBody>
                    <a:bodyPr/>
                    <a:lstStyle/>
                    <a:p>
                      <a:pPr>
                        <a:defRPr sz="1100" b="0">
                          <a:solidFill>
                            <a:srgbClr val="000000"/>
                          </a:solidFill>
                          <a:latin typeface="Poppins"/>
                        </a:defRPr>
                      </a:pPr>
                      <a:r>
                        <a:t>          9.3. Asia-Pacific (By By Type, By By Application, By By End Use)</a:t>
                      </a:r>
                    </a:p>
                  </a:txBody>
                  <a:tcPr>
                    <a:noFill/>
                    <a:lnL>
                      <a:noFill/>
                    </a:lnL>
                    <a:lnR>
                      <a:noFill/>
                    </a:lnR>
                    <a:lnT>
                      <a:noFill/>
                    </a:lnT>
                    <a:lnB>
                      <a:noFill/>
                    </a:lnB>
                  </a:tcPr>
                </a:tc>
              </a:tr>
              <a:tr h="322729">
                <a:tc>
                  <a:txBody>
                    <a:bodyPr/>
                    <a:lstStyle/>
                    <a:p>
                      <a:pPr>
                        <a:defRPr sz="1100" b="0">
                          <a:solidFill>
                            <a:srgbClr val="000000"/>
                          </a:solidFill>
                          <a:latin typeface="Poppins"/>
                        </a:defRPr>
                      </a:pPr>
                      <a:r>
                        <a:t>          8.1. Transportation</a:t>
                      </a:r>
                    </a:p>
                  </a:txBody>
                  <a:tcPr>
                    <a:noFill/>
                    <a:lnL>
                      <a:noFill/>
                    </a:lnL>
                    <a:lnR>
                      <a:noFill/>
                    </a:lnR>
                    <a:lnT>
                      <a:noFill/>
                    </a:lnT>
                    <a:lnB>
                      <a:noFill/>
                    </a:lnB>
                  </a:tcPr>
                </a:tc>
                <a:tc>
                  <a:txBody>
                    <a:bodyPr/>
                    <a:lstStyle/>
                    <a:p>
                      <a:pPr>
                        <a:defRPr sz="1100" b="0">
                          <a:solidFill>
                            <a:srgbClr val="000000"/>
                          </a:solidFill>
                          <a:latin typeface="Poppins"/>
                        </a:defRPr>
                      </a:pPr>
                      <a:r>
                        <a:t>                    9.3.1. China</a:t>
                      </a:r>
                    </a:p>
                  </a:txBody>
                  <a:tcPr>
                    <a:noFill/>
                    <a:lnL>
                      <a:noFill/>
                    </a:lnL>
                    <a:lnR>
                      <a:noFill/>
                    </a:lnR>
                    <a:lnT>
                      <a:noFill/>
                    </a:lnT>
                    <a:lnB>
                      <a:noFill/>
                    </a:lnB>
                  </a:tcPr>
                </a:tc>
              </a:tr>
              <a:tr h="322729">
                <a:tc>
                  <a:txBody>
                    <a:bodyPr/>
                    <a:lstStyle/>
                    <a:p>
                      <a:pPr>
                        <a:defRPr sz="1100" b="0">
                          <a:solidFill>
                            <a:srgbClr val="000000"/>
                          </a:solidFill>
                          <a:latin typeface="Poppins"/>
                        </a:defRPr>
                      </a:pPr>
                      <a:r>
                        <a:t>          8.2. Data Centres</a:t>
                      </a:r>
                    </a:p>
                  </a:txBody>
                  <a:tcPr>
                    <a:noFill/>
                    <a:lnL>
                      <a:noFill/>
                    </a:lnL>
                    <a:lnR>
                      <a:noFill/>
                    </a:lnR>
                    <a:lnT>
                      <a:noFill/>
                    </a:lnT>
                    <a:lnB>
                      <a:noFill/>
                    </a:lnB>
                  </a:tcPr>
                </a:tc>
                <a:tc>
                  <a:txBody>
                    <a:bodyPr/>
                    <a:lstStyle/>
                    <a:p>
                      <a:pPr>
                        <a:defRPr sz="1100" b="0">
                          <a:solidFill>
                            <a:srgbClr val="000000"/>
                          </a:solidFill>
                          <a:latin typeface="Poppins"/>
                        </a:defRPr>
                      </a:pPr>
                      <a:r>
                        <a:t>                    9.3.2. India</a:t>
                      </a:r>
                    </a:p>
                  </a:txBody>
                  <a:tcPr>
                    <a:noFill/>
                    <a:lnL>
                      <a:noFill/>
                    </a:lnL>
                    <a:lnR>
                      <a:noFill/>
                    </a:lnR>
                    <a:lnT>
                      <a:noFill/>
                    </a:lnT>
                    <a:lnB>
                      <a:noFill/>
                    </a:lnB>
                  </a:tcPr>
                </a:tc>
              </a:tr>
              <a:tr h="322736">
                <a:tc>
                  <a:txBody>
                    <a:bodyPr/>
                    <a:lstStyle/>
                    <a:p>
                      <a:pPr>
                        <a:defRPr sz="1100" b="0">
                          <a:solidFill>
                            <a:srgbClr val="000000"/>
                          </a:solidFill>
                          <a:latin typeface="Poppins"/>
                        </a:defRPr>
                      </a:pPr>
                      <a:r>
                        <a:t>          8.3. Battery Systems</a:t>
                      </a:r>
                    </a:p>
                  </a:txBody>
                  <a:tcPr>
                    <a:noFill/>
                    <a:lnL>
                      <a:noFill/>
                    </a:lnL>
                    <a:lnR>
                      <a:noFill/>
                    </a:lnR>
                    <a:lnT>
                      <a:noFill/>
                    </a:lnT>
                    <a:lnB>
                      <a:noFill/>
                    </a:lnB>
                  </a:tcPr>
                </a:tc>
                <a:tc>
                  <a:txBody>
                    <a:bodyPr/>
                    <a:lstStyle/>
                    <a:p>
                      <a:pPr>
                        <a:defRPr sz="1100" b="0">
                          <a:solidFill>
                            <a:srgbClr val="000000"/>
                          </a:solidFill>
                          <a:latin typeface="Poppins"/>
                        </a:defRPr>
                      </a:pPr>
                      <a:r>
                        <a:t>                    9.3.3. Japan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9.3.4. South Korea</a:t>
                      </a:r>
                    </a:p>
                  </a:txBody>
                  <a:tcPr>
                    <a:noFill/>
                    <a:lnL>
                      <a:noFill/>
                    </a:lnL>
                    <a:lnR>
                      <a:noFill/>
                    </a:lnR>
                    <a:lnT>
                      <a:noFill/>
                    </a:lnT>
                    <a:lnB>
                      <a:noFill/>
                    </a:lnB>
                  </a:tcPr>
                </a:tc>
                <a:tc>
                  <a:txBody>
                    <a:bodyPr/>
                    <a:lstStyle/>
                    <a:p>
                      <a:pPr>
                        <a:defRPr sz="1100" b="0">
                          <a:solidFill>
                            <a:srgbClr val="000000"/>
                          </a:solidFill>
                          <a:latin typeface="Poppins"/>
                        </a:defRPr>
                      </a:pPr>
                      <a:r>
                        <a:t>          11.1. Mitsubishi Electric Corporation</a:t>
                      </a:r>
                    </a:p>
                  </a:txBody>
                  <a:tcPr>
                    <a:noFill/>
                    <a:lnL>
                      <a:noFill/>
                    </a:lnL>
                    <a:lnR>
                      <a:noFill/>
                    </a:lnR>
                    <a:lnT>
                      <a:noFill/>
                    </a:lnT>
                    <a:lnB>
                      <a:noFill/>
                    </a:lnB>
                  </a:tcPr>
                </a:tc>
              </a:tr>
              <a:tr h="322729">
                <a:tc>
                  <a:txBody>
                    <a:bodyPr/>
                    <a:lstStyle/>
                    <a:p>
                      <a:pPr>
                        <a:defRPr sz="1100" b="0">
                          <a:solidFill>
                            <a:srgbClr val="000000"/>
                          </a:solidFill>
                          <a:latin typeface="Poppins"/>
                        </a:defRPr>
                      </a:pPr>
                      <a:r>
                        <a:t>                    9.3.5. Rest of Asia Pacific</a:t>
                      </a:r>
                    </a:p>
                  </a:txBody>
                  <a:tcPr>
                    <a:noFill/>
                    <a:lnL>
                      <a:noFill/>
                    </a:lnL>
                    <a:lnR>
                      <a:noFill/>
                    </a:lnR>
                    <a:lnT>
                      <a:noFill/>
                    </a:lnT>
                    <a:lnB>
                      <a:noFill/>
                    </a:lnB>
                  </a:tcPr>
                </a:tc>
                <a:tc>
                  <a:txBody>
                    <a:bodyPr/>
                    <a:lstStyle/>
                    <a:p>
                      <a:pPr>
                        <a:defRPr sz="1100" b="0">
                          <a:solidFill>
                            <a:srgbClr val="000000"/>
                          </a:solidFill>
                          <a:latin typeface="Poppins"/>
                        </a:defRPr>
                      </a:pPr>
                      <a:r>
                        <a:t>                    11.1.1. Company Overview</a:t>
                      </a:r>
                    </a:p>
                  </a:txBody>
                  <a:tcPr>
                    <a:noFill/>
                    <a:lnL>
                      <a:noFill/>
                    </a:lnL>
                    <a:lnR>
                      <a:noFill/>
                    </a:lnR>
                    <a:lnT>
                      <a:noFill/>
                    </a:lnT>
                    <a:lnB>
                      <a:noFill/>
                    </a:lnB>
                  </a:tcPr>
                </a:tc>
              </a:tr>
              <a:tr h="322729">
                <a:tc>
                  <a:txBody>
                    <a:bodyPr/>
                    <a:lstStyle/>
                    <a:p>
                      <a:pPr>
                        <a:defRPr sz="1100" b="0">
                          <a:solidFill>
                            <a:srgbClr val="000000"/>
                          </a:solidFill>
                          <a:latin typeface="Poppins"/>
                        </a:defRPr>
                      </a:pPr>
                      <a:r>
                        <a:t>          9.4. Latin America (By By Type, By By Application, By By End Use)</a:t>
                      </a:r>
                    </a:p>
                  </a:txBody>
                  <a:tcPr>
                    <a:noFill/>
                    <a:lnL>
                      <a:noFill/>
                    </a:lnL>
                    <a:lnR>
                      <a:noFill/>
                    </a:lnR>
                    <a:lnT>
                      <a:noFill/>
                    </a:lnT>
                    <a:lnB>
                      <a:noFill/>
                    </a:lnB>
                  </a:tcPr>
                </a:tc>
                <a:tc>
                  <a:txBody>
                    <a:bodyPr/>
                    <a:lstStyle/>
                    <a:p>
                      <a:pPr>
                        <a:defRPr sz="1100" b="0">
                          <a:solidFill>
                            <a:srgbClr val="000000"/>
                          </a:solidFill>
                          <a:latin typeface="Poppins"/>
                        </a:defRPr>
                      </a:pPr>
                      <a:r>
                        <a:t>                    11.1.2. Product Portfolio Overview</a:t>
                      </a:r>
                    </a:p>
                  </a:txBody>
                  <a:tcPr>
                    <a:noFill/>
                    <a:lnL>
                      <a:noFill/>
                    </a:lnL>
                    <a:lnR>
                      <a:noFill/>
                    </a:lnR>
                    <a:lnT>
                      <a:noFill/>
                    </a:lnT>
                    <a:lnB>
                      <a:noFill/>
                    </a:lnB>
                  </a:tcPr>
                </a:tc>
              </a:tr>
              <a:tr h="322729">
                <a:tc>
                  <a:txBody>
                    <a:bodyPr/>
                    <a:lstStyle/>
                    <a:p>
                      <a:pPr>
                        <a:defRPr sz="1100" b="0">
                          <a:solidFill>
                            <a:srgbClr val="000000"/>
                          </a:solidFill>
                          <a:latin typeface="Poppins"/>
                        </a:defRPr>
                      </a:pPr>
                      <a:r>
                        <a:t>                    9.4.1. Brazil</a:t>
                      </a:r>
                    </a:p>
                  </a:txBody>
                  <a:tcPr>
                    <a:noFill/>
                    <a:lnL>
                      <a:noFill/>
                    </a:lnL>
                    <a:lnR>
                      <a:noFill/>
                    </a:lnR>
                    <a:lnT>
                      <a:noFill/>
                    </a:lnT>
                    <a:lnB>
                      <a:noFill/>
                    </a:lnB>
                  </a:tcPr>
                </a:tc>
                <a:tc>
                  <a:txBody>
                    <a:bodyPr/>
                    <a:lstStyle/>
                    <a:p>
                      <a:pPr>
                        <a:defRPr sz="1100" b="0">
                          <a:solidFill>
                            <a:srgbClr val="000000"/>
                          </a:solidFill>
                          <a:latin typeface="Poppins"/>
                        </a:defRPr>
                      </a:pPr>
                      <a:r>
                        <a:t>                    11.1.3. Financial Overview</a:t>
                      </a:r>
                    </a:p>
                  </a:txBody>
                  <a:tcPr>
                    <a:noFill/>
                    <a:lnL>
                      <a:noFill/>
                    </a:lnL>
                    <a:lnR>
                      <a:noFill/>
                    </a:lnR>
                    <a:lnT>
                      <a:noFill/>
                    </a:lnT>
                    <a:lnB>
                      <a:noFill/>
                    </a:lnB>
                  </a:tcPr>
                </a:tc>
              </a:tr>
              <a:tr h="322729">
                <a:tc>
                  <a:txBody>
                    <a:bodyPr/>
                    <a:lstStyle/>
                    <a:p>
                      <a:pPr>
                        <a:defRPr sz="1100" b="0">
                          <a:solidFill>
                            <a:srgbClr val="000000"/>
                          </a:solidFill>
                          <a:latin typeface="Poppins"/>
                        </a:defRPr>
                      </a:pPr>
                      <a:r>
                        <a:t>                    9.4.2. Mexico</a:t>
                      </a:r>
                    </a:p>
                  </a:txBody>
                  <a:tcPr>
                    <a:noFill/>
                    <a:lnL>
                      <a:noFill/>
                    </a:lnL>
                    <a:lnR>
                      <a:noFill/>
                    </a:lnR>
                    <a:lnT>
                      <a:noFill/>
                    </a:lnT>
                    <a:lnB>
                      <a:noFill/>
                    </a:lnB>
                  </a:tcPr>
                </a:tc>
                <a:tc>
                  <a:txBody>
                    <a:bodyPr/>
                    <a:lstStyle/>
                    <a:p>
                      <a:pPr>
                        <a:defRPr sz="1100" b="0">
                          <a:solidFill>
                            <a:srgbClr val="000000"/>
                          </a:solidFill>
                          <a:latin typeface="Poppins"/>
                        </a:defRPr>
                      </a:pPr>
                      <a:r>
                        <a:t>                    11.1.4. Key Developments</a:t>
                      </a:r>
                    </a:p>
                  </a:txBody>
                  <a:tcPr>
                    <a:noFill/>
                    <a:lnL>
                      <a:noFill/>
                    </a:lnL>
                    <a:lnR>
                      <a:noFill/>
                    </a:lnR>
                    <a:lnT>
                      <a:noFill/>
                    </a:lnT>
                    <a:lnB>
                      <a:noFill/>
                    </a:lnB>
                  </a:tcPr>
                </a:tc>
              </a:tr>
              <a:tr h="322729">
                <a:tc>
                  <a:txBody>
                    <a:bodyPr/>
                    <a:lstStyle/>
                    <a:p>
                      <a:pPr>
                        <a:defRPr sz="1100" b="0">
                          <a:solidFill>
                            <a:srgbClr val="000000"/>
                          </a:solidFill>
                          <a:latin typeface="Poppins"/>
                        </a:defRPr>
                      </a:pPr>
                      <a:r>
                        <a:t>                    9.4.3. Rest of Latin America</a:t>
                      </a:r>
                    </a:p>
                  </a:txBody>
                  <a:tcPr>
                    <a:noFill/>
                    <a:lnL>
                      <a:noFill/>
                    </a:lnL>
                    <a:lnR>
                      <a:noFill/>
                    </a:lnR>
                    <a:lnT>
                      <a:noFill/>
                    </a:lnT>
                    <a:lnB>
                      <a:noFill/>
                    </a:lnB>
                  </a:tcPr>
                </a:tc>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22729">
                <a:tc>
                  <a:txBody>
                    <a:bodyPr/>
                    <a:lstStyle/>
                    <a:p>
                      <a:pPr>
                        <a:defRPr sz="1100" b="0">
                          <a:solidFill>
                            <a:srgbClr val="000000"/>
                          </a:solidFill>
                          <a:latin typeface="Poppins"/>
                        </a:defRPr>
                      </a:pPr>
                      <a:r>
                        <a:t>          9.5. Middle East &amp; Africa (By By Type, By By Application, By By End Use)</a:t>
                      </a:r>
                    </a:p>
                  </a:txBody>
                  <a:tcPr>
                    <a:noFill/>
                    <a:lnL>
                      <a:noFill/>
                    </a:lnL>
                    <a:lnR>
                      <a:noFill/>
                    </a:lnR>
                    <a:lnT>
                      <a:noFill/>
                    </a:lnT>
                    <a:lnB>
                      <a:noFill/>
                    </a:lnB>
                  </a:tcPr>
                </a:tc>
                <a:tc>
                  <a:txBody>
                    <a:bodyPr/>
                    <a:lstStyle/>
                    <a:p>
                      <a:pPr>
                        <a:defRPr sz="1100" b="0">
                          <a:solidFill>
                            <a:srgbClr val="000000"/>
                          </a:solidFill>
                          <a:latin typeface="Poppins"/>
                        </a:defRPr>
                      </a:pPr>
                      <a:r>
                        <a:t>          11.2. Siemens AG</a:t>
                      </a:r>
                    </a:p>
                  </a:txBody>
                  <a:tcPr>
                    <a:noFill/>
                    <a:lnL>
                      <a:noFill/>
                    </a:lnL>
                    <a:lnR>
                      <a:noFill/>
                    </a:lnR>
                    <a:lnT>
                      <a:noFill/>
                    </a:lnT>
                    <a:lnB>
                      <a:noFill/>
                    </a:lnB>
                  </a:tcPr>
                </a:tc>
              </a:tr>
              <a:tr h="322729">
                <a:tc>
                  <a:txBody>
                    <a:bodyPr/>
                    <a:lstStyle/>
                    <a:p>
                      <a:pPr>
                        <a:defRPr sz="1100" b="0">
                          <a:solidFill>
                            <a:srgbClr val="000000"/>
                          </a:solidFill>
                          <a:latin typeface="Poppins"/>
                        </a:defRPr>
                      </a:pPr>
                      <a:r>
                        <a:t>                    9.5.1. GCC Countries</a:t>
                      </a:r>
                    </a:p>
                  </a:txBody>
                  <a:tcPr>
                    <a:noFill/>
                    <a:lnL>
                      <a:noFill/>
                    </a:lnL>
                    <a:lnR>
                      <a:noFill/>
                    </a:lnR>
                    <a:lnT>
                      <a:noFill/>
                    </a:lnT>
                    <a:lnB>
                      <a:noFill/>
                    </a:lnB>
                  </a:tcPr>
                </a:tc>
                <a:tc>
                  <a:txBody>
                    <a:bodyPr/>
                    <a:lstStyle/>
                    <a:p>
                      <a:pPr>
                        <a:defRPr sz="1100" b="0">
                          <a:solidFill>
                            <a:srgbClr val="000000"/>
                          </a:solidFill>
                          <a:latin typeface="Poppins"/>
                        </a:defRPr>
                      </a:pPr>
                      <a:r>
                        <a:t>          11.3. ABB Ltd</a:t>
                      </a:r>
                    </a:p>
                  </a:txBody>
                  <a:tcPr>
                    <a:noFill/>
                    <a:lnL>
                      <a:noFill/>
                    </a:lnL>
                    <a:lnR>
                      <a:noFill/>
                    </a:lnR>
                    <a:lnT>
                      <a:noFill/>
                    </a:lnT>
                    <a:lnB>
                      <a:noFill/>
                    </a:lnB>
                  </a:tcPr>
                </a:tc>
              </a:tr>
              <a:tr h="322729">
                <a:tc>
                  <a:txBody>
                    <a:bodyPr/>
                    <a:lstStyle/>
                    <a:p>
                      <a:pPr>
                        <a:defRPr sz="1100" b="0">
                          <a:solidFill>
                            <a:srgbClr val="000000"/>
                          </a:solidFill>
                          <a:latin typeface="Poppins"/>
                        </a:defRPr>
                      </a:pPr>
                      <a:r>
                        <a:t>                    9.5.2. South Africa</a:t>
                      </a:r>
                    </a:p>
                  </a:txBody>
                  <a:tcPr>
                    <a:noFill/>
                    <a:lnL>
                      <a:noFill/>
                    </a:lnL>
                    <a:lnR>
                      <a:noFill/>
                    </a:lnR>
                    <a:lnT>
                      <a:noFill/>
                    </a:lnT>
                    <a:lnB>
                      <a:noFill/>
                    </a:lnB>
                  </a:tcPr>
                </a:tc>
                <a:tc>
                  <a:txBody>
                    <a:bodyPr/>
                    <a:lstStyle/>
                    <a:p>
                      <a:pPr>
                        <a:defRPr sz="1100" b="0">
                          <a:solidFill>
                            <a:srgbClr val="000000"/>
                          </a:solidFill>
                          <a:latin typeface="Poppins"/>
                        </a:defRPr>
                      </a:pPr>
                      <a:r>
                        <a:t>          11.4. Nader</a:t>
                      </a:r>
                    </a:p>
                  </a:txBody>
                  <a:tcPr>
                    <a:noFill/>
                    <a:lnL>
                      <a:noFill/>
                    </a:lnL>
                    <a:lnR>
                      <a:noFill/>
                    </a:lnR>
                    <a:lnT>
                      <a:noFill/>
                    </a:lnT>
                    <a:lnB>
                      <a:noFill/>
                    </a:lnB>
                  </a:tcPr>
                </a:tc>
              </a:tr>
              <a:tr h="322729">
                <a:tc>
                  <a:txBody>
                    <a:bodyPr/>
                    <a:lstStyle/>
                    <a:p>
                      <a:pPr>
                        <a:defRPr sz="1100" b="0">
                          <a:solidFill>
                            <a:srgbClr val="000000"/>
                          </a:solidFill>
                          <a:latin typeface="Poppins"/>
                        </a:defRPr>
                      </a:pPr>
                      <a:r>
                        <a:t>                    9.5.3. Rest of Middle East &amp; Africa</a:t>
                      </a:r>
                    </a:p>
                  </a:txBody>
                  <a:tcPr>
                    <a:noFill/>
                    <a:lnL>
                      <a:noFill/>
                    </a:lnL>
                    <a:lnR>
                      <a:noFill/>
                    </a:lnR>
                    <a:lnT>
                      <a:noFill/>
                    </a:lnT>
                    <a:lnB>
                      <a:noFill/>
                    </a:lnB>
                  </a:tcPr>
                </a:tc>
                <a:tc>
                  <a:txBody>
                    <a:bodyPr/>
                    <a:lstStyle/>
                    <a:p>
                      <a:pPr>
                        <a:defRPr sz="1100" b="0">
                          <a:solidFill>
                            <a:srgbClr val="000000"/>
                          </a:solidFill>
                          <a:latin typeface="Poppins"/>
                        </a:defRPr>
                      </a:pPr>
                      <a:r>
                        <a:t>          11.5. Schneider Electric</a:t>
                      </a:r>
                    </a:p>
                  </a:txBody>
                  <a:tcPr>
                    <a:noFill/>
                    <a:lnL>
                      <a:noFill/>
                    </a:lnL>
                    <a:lnR>
                      <a:noFill/>
                    </a:lnR>
                    <a:lnT>
                      <a:noFill/>
                    </a:lnT>
                    <a:lnB>
                      <a:noFill/>
                    </a:lnB>
                  </a:tcPr>
                </a:tc>
              </a:tr>
              <a:tr h="322729">
                <a:tc>
                  <a:txBody>
                    <a:bodyPr/>
                    <a:lstStyle/>
                    <a:p>
                      <a:pPr>
                        <a:defRPr sz="1100" b="1">
                          <a:solidFill>
                            <a:srgbClr val="7030A0"/>
                          </a:solidFill>
                          <a:latin typeface="Poppins"/>
                        </a:defRPr>
                      </a:pPr>
                      <a:r>
                        <a:t>10. Competitive Landscape</a:t>
                      </a:r>
                    </a:p>
                  </a:txBody>
                  <a:tcPr>
                    <a:noFill/>
                    <a:lnL>
                      <a:noFill/>
                    </a:lnL>
                    <a:lnR>
                      <a:noFill/>
                    </a:lnR>
                    <a:lnT>
                      <a:noFill/>
                    </a:lnT>
                    <a:lnB>
                      <a:noFill/>
                    </a:lnB>
                  </a:tcPr>
                </a:tc>
                <a:tc>
                  <a:txBody>
                    <a:bodyPr/>
                    <a:lstStyle/>
                    <a:p>
                      <a:pPr>
                        <a:defRPr sz="1100" b="0">
                          <a:solidFill>
                            <a:srgbClr val="000000"/>
                          </a:solidFill>
                          <a:latin typeface="Poppins"/>
                        </a:defRPr>
                      </a:pPr>
                      <a:r>
                        <a:t>          11.6. Eaton Corporation</a:t>
                      </a:r>
                    </a:p>
                  </a:txBody>
                  <a:tcPr>
                    <a:noFill/>
                    <a:lnL>
                      <a:noFill/>
                    </a:lnL>
                    <a:lnR>
                      <a:noFill/>
                    </a:lnR>
                    <a:lnT>
                      <a:noFill/>
                    </a:lnT>
                    <a:lnB>
                      <a:noFill/>
                    </a:lnB>
                  </a:tcPr>
                </a:tc>
              </a:tr>
              <a:tr h="322729">
                <a:tc>
                  <a:txBody>
                    <a:bodyPr/>
                    <a:lstStyle/>
                    <a:p>
                      <a:pPr>
                        <a:defRPr sz="1100" b="0">
                          <a:solidFill>
                            <a:srgbClr val="000000"/>
                          </a:solidFill>
                          <a:latin typeface="Poppins"/>
                        </a:defRPr>
                      </a:pPr>
                      <a:r>
                        <a:t>          10.1. Competitive Dashboard</a:t>
                      </a:r>
                    </a:p>
                  </a:txBody>
                  <a:tcPr>
                    <a:noFill/>
                    <a:lnL>
                      <a:noFill/>
                    </a:lnL>
                    <a:lnR>
                      <a:noFill/>
                    </a:lnR>
                    <a:lnT>
                      <a:noFill/>
                    </a:lnT>
                    <a:lnB>
                      <a:noFill/>
                    </a:lnB>
                  </a:tcPr>
                </a:tc>
                <a:tc>
                  <a:txBody>
                    <a:bodyPr/>
                    <a:lstStyle/>
                    <a:p>
                      <a:pPr>
                        <a:defRPr sz="1100" b="0">
                          <a:solidFill>
                            <a:srgbClr val="000000"/>
                          </a:solidFill>
                          <a:latin typeface="Poppins"/>
                        </a:defRPr>
                      </a:pPr>
                      <a:r>
                        <a:t>          11.7. Fuji Electric</a:t>
                      </a:r>
                    </a:p>
                  </a:txBody>
                  <a:tcPr>
                    <a:noFill/>
                    <a:lnL>
                      <a:noFill/>
                    </a:lnL>
                    <a:lnR>
                      <a:noFill/>
                    </a:lnR>
                    <a:lnT>
                      <a:noFill/>
                    </a:lnT>
                    <a:lnB>
                      <a:noFill/>
                    </a:lnB>
                  </a:tcPr>
                </a:tc>
              </a:tr>
              <a:tr h="322729">
                <a:tc>
                  <a:txBody>
                    <a:bodyPr/>
                    <a:lstStyle/>
                    <a:p>
                      <a:pPr>
                        <a:defRPr sz="1100" b="0">
                          <a:solidFill>
                            <a:srgbClr val="000000"/>
                          </a:solidFill>
                          <a:latin typeface="Poppins"/>
                        </a:defRPr>
                      </a:pPr>
                      <a:r>
                        <a:t>          10.2. Market Positioning of Key Players, 2024</a:t>
                      </a:r>
                    </a:p>
                  </a:txBody>
                  <a:tcPr>
                    <a:noFill/>
                    <a:lnL>
                      <a:noFill/>
                    </a:lnL>
                    <a:lnR>
                      <a:noFill/>
                    </a:lnR>
                    <a:lnT>
                      <a:noFill/>
                    </a:lnT>
                    <a:lnB>
                      <a:noFill/>
                    </a:lnB>
                  </a:tcPr>
                </a:tc>
                <a:tc>
                  <a:txBody>
                    <a:bodyPr/>
                    <a:lstStyle/>
                    <a:p>
                      <a:pPr>
                        <a:defRPr sz="1100" b="0">
                          <a:solidFill>
                            <a:srgbClr val="000000"/>
                          </a:solidFill>
                          <a:latin typeface="Poppins"/>
                        </a:defRPr>
                      </a:pPr>
                      <a:r>
                        <a:t>          11.8. Hitachi Ltd</a:t>
                      </a:r>
                    </a:p>
                  </a:txBody>
                  <a:tcPr>
                    <a:noFill/>
                    <a:lnL>
                      <a:noFill/>
                    </a:lnL>
                    <a:lnR>
                      <a:noFill/>
                    </a:lnR>
                    <a:lnT>
                      <a:noFill/>
                    </a:lnT>
                    <a:lnB>
                      <a:noFill/>
                    </a:lnB>
                  </a:tcPr>
                </a:tc>
              </a:tr>
              <a:tr h="322729">
                <a:tc>
                  <a:txBody>
                    <a:bodyPr/>
                    <a:lstStyle/>
                    <a:p>
                      <a:pPr>
                        <a:defRPr sz="1100" b="0">
                          <a:solidFill>
                            <a:srgbClr val="000000"/>
                          </a:solidFill>
                          <a:latin typeface="Poppins"/>
                        </a:defRPr>
                      </a:pPr>
                      <a:r>
                        <a:t>          10.3. Strategies Adopted by Key Market Players</a:t>
                      </a:r>
                    </a:p>
                  </a:txBody>
                  <a:tcPr>
                    <a:noFill/>
                    <a:lnL>
                      <a:noFill/>
                    </a:lnL>
                    <a:lnR>
                      <a:noFill/>
                    </a:lnR>
                    <a:lnT>
                      <a:noFill/>
                    </a:lnT>
                    <a:lnB>
                      <a:noFill/>
                    </a:lnB>
                  </a:tcPr>
                </a:tc>
                <a:tc>
                  <a:txBody>
                    <a:bodyPr/>
                    <a:lstStyle/>
                    <a:p>
                      <a:pPr>
                        <a:defRPr sz="1100" b="0">
                          <a:solidFill>
                            <a:srgbClr val="000000"/>
                          </a:solidFill>
                          <a:latin typeface="Poppins"/>
                        </a:defRPr>
                      </a:pPr>
                      <a:r>
                        <a:t>          11.9. Legrand SA</a:t>
                      </a:r>
                    </a:p>
                  </a:txBody>
                  <a:tcPr>
                    <a:noFill/>
                    <a:lnL>
                      <a:noFill/>
                    </a:lnL>
                    <a:lnR>
                      <a:noFill/>
                    </a:lnR>
                    <a:lnT>
                      <a:noFill/>
                    </a:lnT>
                    <a:lnB>
                      <a:noFill/>
                    </a:lnB>
                  </a:tcPr>
                </a:tc>
              </a:tr>
              <a:tr h="322729">
                <a:tc>
                  <a:txBody>
                    <a:bodyPr/>
                    <a:lstStyle/>
                    <a:p>
                      <a:pPr>
                        <a:defRPr sz="1100" b="0">
                          <a:solidFill>
                            <a:srgbClr val="000000"/>
                          </a:solidFill>
                          <a:latin typeface="Poppins"/>
                        </a:defRPr>
                      </a:pPr>
                      <a:r>
                        <a:t>          10.4. Recent Developments in the Market</a:t>
                      </a:r>
                    </a:p>
                  </a:txBody>
                  <a:tcPr>
                    <a:noFill/>
                    <a:lnL>
                      <a:noFill/>
                    </a:lnL>
                    <a:lnR>
                      <a:noFill/>
                    </a:lnR>
                    <a:lnT>
                      <a:noFill/>
                    </a:lnT>
                    <a:lnB>
                      <a:noFill/>
                    </a:lnB>
                  </a:tcPr>
                </a:tc>
                <a:tc>
                  <a:txBody>
                    <a:bodyPr/>
                    <a:lstStyle/>
                    <a:p>
                      <a:pPr>
                        <a:defRPr sz="1100" b="0">
                          <a:solidFill>
                            <a:srgbClr val="000000"/>
                          </a:solidFill>
                          <a:latin typeface="Poppins"/>
                        </a:defRPr>
                      </a:pPr>
                      <a:r>
                        <a:t>          11.10. General Electric (GE)</a:t>
                      </a:r>
                    </a:p>
                  </a:txBody>
                  <a:tcPr>
                    <a:noFill/>
                    <a:lnL>
                      <a:noFill/>
                    </a:lnL>
                    <a:lnR>
                      <a:noFill/>
                    </a:lnR>
                    <a:lnT>
                      <a:noFill/>
                    </a:lnT>
                    <a:lnB>
                      <a:noFill/>
                    </a:lnB>
                  </a:tcPr>
                </a:tc>
              </a:tr>
              <a:tr h="322729">
                <a:tc>
                  <a:txBody>
                    <a:bodyPr/>
                    <a:lstStyle/>
                    <a:p>
                      <a:pPr>
                        <a:defRPr sz="1100" b="0">
                          <a:solidFill>
                            <a:srgbClr val="000000"/>
                          </a:solidFill>
                          <a:latin typeface="Poppins"/>
                        </a:defRPr>
                      </a:pPr>
                      <a:r>
                        <a:t>          10.5. Company Market Share Analysis, 2024</a:t>
                      </a:r>
                    </a:p>
                  </a:txBody>
                  <a:tcPr>
                    <a:noFill/>
                    <a:lnL>
                      <a:noFill/>
                    </a:lnL>
                    <a:lnR>
                      <a:noFill/>
                    </a:lnR>
                    <a:lnT>
                      <a:noFill/>
                    </a:lnT>
                    <a:lnB>
                      <a:noFill/>
                    </a:lnB>
                  </a:tcPr>
                </a:tc>
                <a:tc>
                  <a:txBody>
                    <a:bodyPr/>
                    <a:lstStyle/>
                    <a:p>
                      <a:pPr>
                        <a:defRPr sz="1100" b="0">
                          <a:solidFill>
                            <a:srgbClr val="000000"/>
                          </a:solidFill>
                          <a:latin typeface="Poppins"/>
                        </a:defRPr>
                      </a:pPr>
                      <a:r>
                        <a:t>          11.11. LS Electric</a:t>
                      </a:r>
                    </a:p>
                  </a:txBody>
                  <a:tcPr>
                    <a:noFill/>
                    <a:lnL>
                      <a:noFill/>
                    </a:lnL>
                    <a:lnR>
                      <a:noFill/>
                    </a:lnR>
                    <a:lnT>
                      <a:noFill/>
                    </a:lnT>
                    <a:lnB>
                      <a:noFill/>
                    </a:lnB>
                  </a:tcPr>
                </a:tc>
              </a:tr>
              <a:tr h="322736">
                <a:tc>
                  <a:txBody>
                    <a:bodyPr/>
                    <a:lstStyle/>
                    <a:p>
                      <a:pPr>
                        <a:defRPr sz="1100" b="1">
                          <a:solidFill>
                            <a:srgbClr val="7030A0"/>
                          </a:solidFill>
                          <a:latin typeface="Poppins"/>
                        </a:defRPr>
                      </a:pPr>
                      <a:r>
                        <a:t>11. Key Company Profiles</a:t>
                      </a:r>
                    </a:p>
                  </a:txBody>
                  <a:tcPr>
                    <a:noFill/>
                    <a:lnL>
                      <a:noFill/>
                    </a:lnL>
                    <a:lnR>
                      <a:noFill/>
                    </a:lnR>
                    <a:lnT>
                      <a:noFill/>
                    </a:lnT>
                    <a:lnB>
                      <a:noFill/>
                    </a:lnB>
                  </a:tcPr>
                </a:tc>
                <a:tc>
                  <a:txBody>
                    <a:bodyPr/>
                    <a:lstStyle/>
                    <a:p>
                      <a:pPr>
                        <a:defRPr sz="1100" b="0">
                          <a:solidFill>
                            <a:srgbClr val="000000"/>
                          </a:solidFill>
                          <a:latin typeface="Poppins"/>
                        </a:defRPr>
                      </a:pPr>
                      <a:r>
                        <a:t>          11.12. Sécheron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11.13. CHINT Group Co., Ltd</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11.14. HD Hyundai Electric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11.15. Onccy Electrical Co., Ltd</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11.16. Siqi Technology Co., Ltd. (CSQ Electric)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11.17. Zhejiang Benyi New Energy Co, Ltd</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11.18. C&amp;S Electric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11.19. Zhejiang GRL Electric Co.</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11.20. CNC Electric Group</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12.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LOW VOLTAGE DC CIRCUIT BREAKER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